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2"/>
  </p:notesMasterIdLst>
  <p:sldIdLst>
    <p:sldId id="256" r:id="rId2"/>
    <p:sldId id="257" r:id="rId3"/>
    <p:sldId id="266" r:id="rId4"/>
    <p:sldId id="268" r:id="rId5"/>
    <p:sldId id="258" r:id="rId6"/>
    <p:sldId id="259" r:id="rId7"/>
    <p:sldId id="260" r:id="rId8"/>
    <p:sldId id="267" r:id="rId9"/>
    <p:sldId id="261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8FAFC"/>
    <a:srgbClr val="52F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82" d="100"/>
          <a:sy n="82" d="100"/>
        </p:scale>
        <p:origin x="-71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1583F-B41C-4F23-BDCB-F69D50932BC8}" type="datetimeFigureOut">
              <a:rPr lang="ru-RU" smtClean="0"/>
              <a:t>05.08.2019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3AC6A-5659-4530-902B-CDB851D09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2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2ECE-E96D-489C-AC39-D11767C6F235}" type="datetime1">
              <a:rPr lang="ru-RU" smtClean="0"/>
              <a:t>05.08.2019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ОБЩЕСТВО ПАЦИЕНТОВ С ПЕРВИЧНЫМИ ИММУНОДЕФИЦИТАМИ САНКТ-ПЕТЕРБУРГА  WWW.PID-SPB.RU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0557-EE11-49AE-BF82-F9C918871C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B8D5-66BC-40F6-9757-1044FF67BD5A}" type="datetime1">
              <a:rPr lang="ru-RU" smtClean="0"/>
              <a:t>05.08.2019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ОБЩЕСТВО ПАЦИЕНТОВ С ПЕРВИЧНЫМИ ИММУНОДЕФИЦИТАМИ САНКТ-ПЕТЕРБУРГА  WWW.PID-SPB.RU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0557-EE11-49AE-BF82-F9C918871C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4A58-EB7F-406F-BEC0-3363627A9FAD}" type="datetime1">
              <a:rPr lang="ru-RU" smtClean="0"/>
              <a:t>05.08.2019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ОБЩЕСТВО ПАЦИЕНТОВ С ПЕРВИЧНЫМИ ИММУНОДЕФИЦИТАМИ САНКТ-ПЕТЕРБУРГА  WWW.PID-SPB.RU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0557-EE11-49AE-BF82-F9C918871C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0A2C-FBA3-44B9-B3A6-28024638F46D}" type="datetime1">
              <a:rPr lang="ru-RU" smtClean="0"/>
              <a:t>05.08.2019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ОБЩЕСТВО ПАЦИЕНТОВ С ПЕРВИЧНЫМИ ИММУНОДЕФИЦИТАМИ САНКТ-ПЕТЕРБУРГА  WWW.PID-SPB.RU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0557-EE11-49AE-BF82-F9C918871C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9C0F-7771-415A-8AF1-C4BF9316184B}" type="datetime1">
              <a:rPr lang="ru-RU" smtClean="0"/>
              <a:t>05.08.2019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ОБЩЕСТВО ПАЦИЕНТОВ С ПЕРВИЧНЫМИ ИММУНОДЕФИЦИТАМИ САНКТ-ПЕТЕРБУРГА  WWW.PID-SPB.RU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0557-EE11-49AE-BF82-F9C918871C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0EB8-ED5E-4966-89A1-0DE3BAAE3ECE}" type="datetime1">
              <a:rPr lang="ru-RU" smtClean="0"/>
              <a:t>05.08.2019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ОБЩЕСТВО ПАЦИЕНТОВ С ПЕРВИЧНЫМИ ИММУНОДЕФИЦИТАМИ САНКТ-ПЕТЕРБУРГА  WWW.PID-SPB.RU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0557-EE11-49AE-BF82-F9C918871C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075F-0F0E-4DD9-B573-810A89B9EAF0}" type="datetime1">
              <a:rPr lang="ru-RU" smtClean="0"/>
              <a:t>05.08.2019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ОБЩЕСТВО ПАЦИЕНТОВ С ПЕРВИЧНЫМИ ИММУНОДЕФИЦИТАМИ САНКТ-ПЕТЕРБУРГА  WWW.PID-SPB.RU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0557-EE11-49AE-BF82-F9C918871C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4A16-1E54-4C72-83DF-F253D7297D02}" type="datetime1">
              <a:rPr lang="ru-RU" smtClean="0"/>
              <a:t>05.08.2019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ОБЩЕСТВО ПАЦИЕНТОВ С ПЕРВИЧНЫМИ ИММУНОДЕФИЦИТАМИ САНКТ-ПЕТЕРБУРГА  WWW.PID-SPB.RU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0557-EE11-49AE-BF82-F9C918871C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4894-ACE8-4408-BF8A-9E220A40EAA3}" type="datetime1">
              <a:rPr lang="ru-RU" smtClean="0"/>
              <a:t>05.08.2019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ОБЩЕСТВО ПАЦИЕНТОВ С ПЕРВИЧНЫМИ ИММУНОДЕФИЦИТАМИ САНКТ-ПЕТЕРБУРГА  WWW.PID-SPB.RU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0557-EE11-49AE-BF82-F9C918871C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1C6B-6F20-424D-85AC-EDDE86A8FBFE}" type="datetime1">
              <a:rPr lang="ru-RU" smtClean="0"/>
              <a:t>05.08.2019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ОБЩЕСТВО ПАЦИЕНТОВ С ПЕРВИЧНЫМИ ИММУНОДЕФИЦИТАМИ САНКТ-ПЕТЕРБУРГА  WWW.PID-SPB.RU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9E0557-EE11-49AE-BF82-F9C918871C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B98E-7016-4B5C-B73A-9C6FF7E4A3A1}" type="datetime1">
              <a:rPr lang="ru-RU" smtClean="0"/>
              <a:t>05.08.2019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ОБЩЕСТВО ПАЦИЕНТОВ С ПЕРВИЧНЫМИ ИММУНОДЕФИЦИТАМИ САНКТ-ПЕТЕРБУРГА  WWW.PID-SPB.RU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0557-EE11-49AE-BF82-F9C918871C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F910780-8A4C-47FC-9468-D423A450E148}" type="datetime1">
              <a:rPr lang="ru-RU" smtClean="0"/>
              <a:t>05.08.2019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ОБЩЕСТВО ПАЦИЕНТОВ С ПЕРВИЧНЫМИ ИММУНОДЕФИЦИТАМИ САНКТ-ПЕТЕРБУРГА  WWW.PID-SPB.RU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09E0557-EE11-49AE-BF82-F9C918871C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660858" y="930217"/>
            <a:ext cx="5648623" cy="244518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Общество пациентов </a:t>
            </a:r>
            <a:br>
              <a:rPr lang="ru-RU" sz="2000" dirty="0" smtClean="0"/>
            </a:br>
            <a:r>
              <a:rPr lang="ru-RU" sz="2000" dirty="0" smtClean="0"/>
              <a:t>с первичными иммунодефицитами </a:t>
            </a:r>
            <a:br>
              <a:rPr lang="ru-RU" sz="2000" dirty="0" smtClean="0"/>
            </a:br>
            <a:r>
              <a:rPr lang="ru-RU" sz="2000" dirty="0" err="1" smtClean="0"/>
              <a:t>санкт-петербурга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889196" y="2698425"/>
            <a:ext cx="6511131" cy="1060888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+mj-lt"/>
                <a:cs typeface="+mj-cs"/>
              </a:rPr>
              <a:t>Памятка по выписке </a:t>
            </a:r>
            <a:r>
              <a:rPr lang="ru-RU" sz="3200" dirty="0" smtClean="0">
                <a:latin typeface="+mj-lt"/>
                <a:cs typeface="+mj-cs"/>
              </a:rPr>
              <a:t>рецептов  </a:t>
            </a:r>
            <a:endParaRPr lang="ru-RU" sz="3200" dirty="0">
              <a:latin typeface="+mj-lt"/>
              <a:cs typeface="+mj-cs"/>
            </a:endParaRPr>
          </a:p>
        </p:txBody>
      </p:sp>
      <p:pic>
        <p:nvPicPr>
          <p:cNvPr id="1026" name="Picture 2" descr="C:\Users\Julia\YandexDisk\Пациентская организация\Сайт\IMG-20180810-WA0001 - копи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1947681" cy="179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33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Отметка врачебной комиссии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b="0" dirty="0" smtClean="0"/>
              <a:t>Льготный рецепт </a:t>
            </a:r>
            <a:r>
              <a:rPr lang="ru-RU" sz="2000" b="0" smtClean="0"/>
              <a:t>на </a:t>
            </a:r>
            <a:r>
              <a:rPr lang="ru-RU" sz="2000" b="0" smtClean="0"/>
              <a:t>иммуноглобулин </a:t>
            </a:r>
            <a:r>
              <a:rPr lang="ru-RU" sz="2000" b="0" dirty="0" smtClean="0"/>
              <a:t>должен быть утвержден врачебной комиссией</a:t>
            </a:r>
          </a:p>
          <a:p>
            <a:pPr marL="0" indent="0"/>
            <a:endParaRPr lang="ru-RU" sz="2000" b="0" dirty="0" smtClean="0"/>
          </a:p>
          <a:p>
            <a:pPr>
              <a:buFont typeface="Wingdings" pitchFamily="2" charset="2"/>
              <a:buChar char="q"/>
            </a:pPr>
            <a:r>
              <a:rPr lang="ru-RU" sz="2000" b="0" dirty="0" smtClean="0"/>
              <a:t>Отметка проставляется на обороте рецепта с реквизитами протокола решения врачебной комиссии</a:t>
            </a:r>
            <a:endParaRPr lang="ru-RU" sz="2000" b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ОБЩЕСТВО ПАЦИЕНТОВ С ПЕРВИЧНЫМИ ИММУНОДЕФИЦИТАМИ САНКТ-ПЕТЕРБУРГА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 WWW.PID-SPB.RU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0557-EE11-49AE-BF82-F9C918871C2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25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Основания льготного обеспечения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40539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0" dirty="0">
                <a:latin typeface="Verdana"/>
                <a:ea typeface="Calibri"/>
                <a:cs typeface="Times New Roman"/>
              </a:rPr>
              <a:t>п</a:t>
            </a:r>
            <a:r>
              <a:rPr lang="ru-RU" b="0" dirty="0" smtClean="0">
                <a:latin typeface="Verdana"/>
                <a:ea typeface="Calibri"/>
                <a:cs typeface="Times New Roman"/>
              </a:rPr>
              <a:t>. 5 ст. 37 ФЗ-323 «Об основах охраны здоровья граждан в РФ»: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b="0" dirty="0" smtClean="0">
                <a:latin typeface="Verdana"/>
                <a:ea typeface="Calibri"/>
                <a:cs typeface="Times New Roman"/>
              </a:rPr>
              <a:t>1. Стандарты </a:t>
            </a:r>
            <a:r>
              <a:rPr lang="ru-RU" sz="1800" b="0" dirty="0">
                <a:latin typeface="Verdana"/>
                <a:ea typeface="Calibri"/>
                <a:cs typeface="Times New Roman"/>
              </a:rPr>
              <a:t>медицинской помощи по конкретному заболеванию</a:t>
            </a:r>
            <a:endParaRPr lang="ru-RU" sz="1800" b="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b="0" dirty="0">
                <a:latin typeface="Verdana"/>
                <a:ea typeface="Calibri"/>
                <a:cs typeface="Times New Roman"/>
              </a:rPr>
              <a:t>2. По медицинским показаниям </a:t>
            </a:r>
            <a:r>
              <a:rPr lang="ru-RU" sz="1800" b="0" dirty="0">
                <a:latin typeface="Verdana"/>
                <a:ea typeface="Times New Roman"/>
                <a:cs typeface="Times New Roman"/>
              </a:rPr>
              <a:t>(индивидуальная непереносимость, по жизненным показаниям)</a:t>
            </a:r>
            <a:r>
              <a:rPr lang="ru-RU" sz="1800" b="0" dirty="0">
                <a:latin typeface="Verdana"/>
                <a:ea typeface="Calibri"/>
                <a:cs typeface="Times New Roman"/>
              </a:rPr>
              <a:t> по решению врачебной </a:t>
            </a:r>
            <a:r>
              <a:rPr lang="ru-RU" sz="1800" b="0" dirty="0" smtClean="0">
                <a:latin typeface="Verdana"/>
                <a:ea typeface="Calibri"/>
                <a:cs typeface="Times New Roman"/>
              </a:rPr>
              <a:t>комиссии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800" b="0" dirty="0" smtClean="0"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655826"/>
              </p:ext>
            </p:extLst>
          </p:nvPr>
        </p:nvGraphicFramePr>
        <p:xfrm>
          <a:off x="971600" y="3933056"/>
          <a:ext cx="6984776" cy="1965960"/>
        </p:xfrm>
        <a:graphic>
          <a:graphicData uri="http://schemas.openxmlformats.org/drawingml/2006/table">
            <a:tbl>
              <a:tblPr firstRow="1" bandRow="1">
                <a:effectLst>
                  <a:outerShdw blurRad="317500" dir="12060000" sx="104000" sy="104000" algn="tl" rotWithShape="0">
                    <a:prstClr val="black">
                      <a:alpha val="35000"/>
                    </a:prstClr>
                  </a:outerShdw>
                </a:effectLst>
                <a:tableStyleId>{5C22544A-7EE6-4342-B048-85BDC9FD1C3A}</a:tableStyleId>
              </a:tblPr>
              <a:tblGrid>
                <a:gridCol w="6984776"/>
              </a:tblGrid>
              <a:tr h="1724784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Verdana"/>
                          <a:ea typeface="Times New Roman"/>
                          <a:cs typeface="Times New Roman"/>
                        </a:rPr>
                        <a:t>Стандарты медицинской помощи для больных первичными иммунодефицитами и наследственным ангионевротическим отеком не разработаны, поэтому выписка рецепта будет происходить по медицинским показаниям по решению врачебной комиссии</a:t>
                      </a:r>
                      <a:endParaRPr lang="ru-RU" sz="1800" b="0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ОБЩЕСТВО ПАЦИЕНТОВ С ПЕРВИЧНЫМИ ИММУНОДЕФИЦИТАМИ САНКТ-ПЕТЕРБУРГА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 WWW.PID-SPB.RU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0557-EE11-49AE-BF82-F9C918871C2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50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 ответственным по рецептам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44099"/>
              </p:ext>
            </p:extLst>
          </p:nvPr>
        </p:nvGraphicFramePr>
        <p:xfrm>
          <a:off x="971600" y="1628800"/>
          <a:ext cx="6984776" cy="2606040"/>
        </p:xfrm>
        <a:graphic>
          <a:graphicData uri="http://schemas.openxmlformats.org/drawingml/2006/table">
            <a:tbl>
              <a:tblPr firstRow="1" bandRow="1">
                <a:effectLst>
                  <a:outerShdw blurRad="317500" dir="12060000" sx="104000" sy="104000" algn="tl" rotWithShape="0">
                    <a:prstClr val="black">
                      <a:alpha val="35000"/>
                    </a:prstClr>
                  </a:outerShdw>
                </a:effectLst>
                <a:tableStyleId>{5C22544A-7EE6-4342-B048-85BDC9FD1C3A}</a:tableStyleId>
              </a:tblPr>
              <a:tblGrid>
                <a:gridCol w="6984776"/>
              </a:tblGrid>
              <a:tr h="2088232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/>
                        <a:t>При обращении пациента, уже состоящего на учете у врача-специалиста, к соответственному  врачу-специалисту  для выписывания рецепта  на лекарственные препараты направление от участкового терапевта/педиатра не требуется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(Письмо Минздрава РФ от 17.12.2015 № 17-9/10/2-7699)</a:t>
                      </a:r>
                      <a:endParaRPr lang="ru-RU" sz="2000" b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ОБЩЕСТВО ПАЦИЕНТОВ С ПЕРВИЧНЫМИ ИММУНОДЕФИЦИТАМИ САНКТ-ПЕТЕРБУРГА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 WWW.PID-SPB.RU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0557-EE11-49AE-BF82-F9C918871C2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87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Амбулаторные Обследования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4608512"/>
          </a:xfrm>
        </p:spPr>
        <p:txBody>
          <a:bodyPr/>
          <a:lstStyle/>
          <a:p>
            <a:pPr lvl="0" indent="11113" algn="just"/>
            <a:r>
              <a:rPr lang="ru-RU" sz="1400" b="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Процедура выписывания рецепта детально раскрыта в Приказе Минздрава № 4н </a:t>
            </a:r>
            <a:r>
              <a:rPr lang="ru-RU" sz="1400" b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 </a:t>
            </a:r>
            <a:r>
              <a:rPr lang="ru-RU" sz="1400" b="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14.01.2019. В нем не содержится оснований для проведения в амбулаторных условиях анализов перед выпиской рецепта.</a:t>
            </a:r>
          </a:p>
          <a:p>
            <a:pPr lvl="0" indent="11113" algn="just"/>
            <a:r>
              <a:rPr lang="ru-RU" sz="1400" b="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323-ФЗ «Об основах охраны здоровья граждан в РФ» в ст. 76 закрепляет право профессиональных медицинских некоммерческих сообществ разрабатывать порядки, стандарты и федеральные клинические рекомендации по диагностике и лечению заболеваний. </a:t>
            </a:r>
          </a:p>
          <a:p>
            <a:pPr lvl="0" indent="11113" algn="just"/>
            <a:r>
              <a:rPr lang="ru-RU" sz="1400" b="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первичному иммунодефициту с нарушением гуморального звена Российской ассоциацией аллергологов и клинических иммунологов разработаны и утверждены Федеральные клинические рекомендации. В них не содержится конкретных рекомендаций для планового амбулаторного обследования. К вторичной профилактике относится плановая заместительная терапия и профилактика инфекционных заболеваний. Диспансеризация не предусмотрена.</a:t>
            </a:r>
          </a:p>
          <a:p>
            <a:pPr lvl="0" indent="11113" algn="just"/>
            <a:r>
              <a:rPr lang="ru-RU" sz="1400" b="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Очевидно, что </a:t>
            </a:r>
            <a:r>
              <a:rPr lang="ru-RU" sz="1400" b="0" u="sng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требование сдачи регулярных анализов не соответствует Федеральным клиническим рекомендациям, Приказу Минздрава № 4н,  323-ФЗ</a:t>
            </a:r>
            <a:r>
              <a:rPr lang="ru-RU" sz="1400" b="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в части приоритета интересов пациентов при оказании медицинской помощи. Данная практика также ведет к избыточной трате средств ТФОМС.</a:t>
            </a:r>
          </a:p>
          <a:p>
            <a:pPr lvl="0" indent="11113" algn="just"/>
            <a:endParaRPr lang="ru-RU" sz="1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ОБЩЕСТВО ПАЦИЕНТОВ С ПЕРВИЧНЫМИ ИММУНОДЕФИЦИТАМИ САНКТ-ПЕТЕРБУРГА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 WWW.PID-SPB.RU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0557-EE11-49AE-BF82-F9C918871C2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341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 действительности рецепта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/>
            <a:endParaRPr lang="ru-RU" sz="2400" b="0" dirty="0" smtClean="0"/>
          </a:p>
          <a:p>
            <a:pPr indent="11113" algn="just">
              <a:spcAft>
                <a:spcPts val="0"/>
              </a:spcAft>
            </a:pPr>
            <a:r>
              <a:rPr lang="ru-RU" sz="19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п. 23 Приказа № 4н</a:t>
            </a: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21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«Рецепты на бумажном носителе, в форме электронного документа, оформленные на рецептурном бланке формы N 148-1/у-04 (л) и предназначенные для отпуска лекарственных препаратов гражданам, достигшим пенсионного возраста, инвалидам первой группы, детям-инвалидам, а также гражданам, страдающим хроническими заболеваниями, требующими длительного курсового лечения, действительны в течение 90 дней со дня оформления»</a:t>
            </a:r>
            <a:endParaRPr lang="ru-RU" sz="2100" b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endParaRPr lang="ru-RU" sz="2000" b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endParaRPr lang="ru-RU" sz="1700" b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endParaRPr lang="ru-RU" sz="1700" b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endParaRPr lang="ru-RU" sz="1700" b="0" dirty="0">
              <a:latin typeface="Arial"/>
              <a:ea typeface="Times New Roman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920044"/>
              </p:ext>
            </p:extLst>
          </p:nvPr>
        </p:nvGraphicFramePr>
        <p:xfrm>
          <a:off x="1259632" y="4797152"/>
          <a:ext cx="6984776" cy="1440160"/>
        </p:xfrm>
        <a:graphic>
          <a:graphicData uri="http://schemas.openxmlformats.org/drawingml/2006/table">
            <a:tbl>
              <a:tblPr firstRow="1" bandRow="1">
                <a:effectLst>
                  <a:outerShdw blurRad="317500" dir="12060000" sx="104000" sy="104000" algn="tl" rotWithShape="0">
                    <a:prstClr val="black">
                      <a:alpha val="35000"/>
                    </a:prstClr>
                  </a:outerShdw>
                </a:effectLst>
                <a:tableStyleId>{5C22544A-7EE6-4342-B048-85BDC9FD1C3A}</a:tableStyleId>
              </a:tblPr>
              <a:tblGrid>
                <a:gridCol w="6984776"/>
              </a:tblGrid>
              <a:tr h="144016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/>
                      <a:r>
                        <a:rPr lang="ru-RU" sz="1800" b="0" kern="1200" noProof="0" dirty="0" smtClean="0">
                          <a:solidFill>
                            <a:schemeClr val="lt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Срок действительности означает период, когда пациент может предъявить рецепт к исполнению аптекой</a:t>
                      </a:r>
                      <a:endParaRPr lang="ru-RU" sz="1800" b="0" kern="1200" dirty="0">
                        <a:solidFill>
                          <a:schemeClr val="lt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ОБЩЕСТВО ПАЦИЕНТОВ С ПЕРВИЧНЫМИ ИММУНОДЕФИЦИТАМИ САНКТ-ПЕТЕРБУРГА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 WWW.PID-SPB.RU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0557-EE11-49AE-BF82-F9C918871C2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64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Типичные ошибки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/>
            <a:r>
              <a:rPr lang="ru-RU" sz="1800" b="0" dirty="0" smtClean="0">
                <a:solidFill>
                  <a:prstClr val="white"/>
                </a:solidFill>
              </a:rPr>
              <a:t>о </a:t>
            </a:r>
            <a:r>
              <a:rPr lang="ru-RU" sz="1800" b="0" dirty="0">
                <a:solidFill>
                  <a:prstClr val="white"/>
                </a:solidFill>
              </a:rPr>
              <a:t>рецепт поставле</a:t>
            </a:r>
            <a:r>
              <a:rPr lang="ru-RU" sz="1800" dirty="0">
                <a:solidFill>
                  <a:prstClr val="white"/>
                </a:solidFill>
              </a:rPr>
              <a:t>н на учет в аптеке, данный срок никак  далее не влияет на обязанность обеспечения лекарством.  </a:t>
            </a:r>
          </a:p>
          <a:p>
            <a:pPr marL="0" lvl="0" indent="0">
              <a:spcBef>
                <a:spcPts val="0"/>
              </a:spcBef>
            </a:pPr>
            <a:r>
              <a:rPr lang="ru-RU" sz="1800" dirty="0" smtClean="0">
                <a:solidFill>
                  <a:prstClr val="white"/>
                </a:solidFill>
              </a:rPr>
              <a:t>! По истечении 90 дней после выписывания пациенту  по его просьбе должен быть выдан рецепт на новый курс лечения. </a:t>
            </a:r>
          </a:p>
          <a:p>
            <a:pPr marL="0" lvl="0" indent="0">
              <a:spcBef>
                <a:spcPts val="0"/>
              </a:spcBef>
            </a:pPr>
            <a:r>
              <a:rPr lang="ru-RU" sz="1800" dirty="0" smtClean="0">
                <a:solidFill>
                  <a:prstClr val="white"/>
                </a:solidFill>
              </a:rPr>
              <a:t>! </a:t>
            </a:r>
            <a:r>
              <a:rPr lang="ru-RU" sz="1800" dirty="0">
                <a:solidFill>
                  <a:prstClr val="white"/>
                </a:solidFill>
              </a:rPr>
              <a:t>Рецепты не изымаются у пациента</a:t>
            </a:r>
          </a:p>
          <a:p>
            <a:pPr marL="0" lvl="0" indent="0">
              <a:spcBef>
                <a:spcPts val="0"/>
              </a:spcBef>
            </a:pPr>
            <a:r>
              <a:rPr lang="ru-RU" sz="1800" dirty="0">
                <a:solidFill>
                  <a:prstClr val="white"/>
                </a:solidFill>
              </a:rPr>
              <a:t>! Окончание года никак не влияет на действительность рецепта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855069"/>
              </p:ext>
            </p:extLst>
          </p:nvPr>
        </p:nvGraphicFramePr>
        <p:xfrm>
          <a:off x="539552" y="1124744"/>
          <a:ext cx="8064896" cy="2905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9002"/>
                <a:gridCol w="7355894"/>
              </a:tblGrid>
              <a:tr h="936104">
                <a:tc>
                  <a:txBody>
                    <a:bodyPr/>
                    <a:lstStyle/>
                    <a:p>
                      <a:pPr marL="455613" marR="0" lvl="0" indent="-3698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kern="1200" noProof="0" dirty="0" smtClean="0"/>
                        <a:t>Как только рецепт поставлен на учет в аптеке, срок действительности никак  далее не влияет на обязанность обеспечения лекарством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kern="1200" noProof="0" smtClean="0"/>
                        <a:t>(абз. 8 ,9</a:t>
                      </a:r>
                      <a:r>
                        <a:rPr lang="ru-RU" sz="1200" kern="1200" baseline="0" noProof="0" smtClean="0"/>
                        <a:t> </a:t>
                      </a:r>
                      <a:r>
                        <a:rPr lang="ru-RU" sz="1200" kern="1200" noProof="0" smtClean="0"/>
                        <a:t>п</a:t>
                      </a:r>
                      <a:r>
                        <a:rPr lang="ru-RU" sz="1200" kern="1200" noProof="0" dirty="0" smtClean="0"/>
                        <a:t>. 6 </a:t>
                      </a:r>
                      <a:r>
                        <a:rPr lang="ru-RU" sz="12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Приказа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Минздрава от 11.07.2017 N 403н</a:t>
                      </a:r>
                      <a:r>
                        <a:rPr lang="ru-RU" sz="12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noProof="0" dirty="0" smtClean="0"/>
                        <a:t>)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31556">
                <a:tc>
                  <a:txBody>
                    <a:bodyPr/>
                    <a:lstStyle/>
                    <a:p>
                      <a:pPr marL="455613" marR="0" lvl="0" indent="-3698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endParaRPr kumimoji="0" lang="ru-RU" sz="1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По истечении 90 дней после выписывания рецепта пациенту  по его просьбе должен быть выдан рецепт на новый </a:t>
                      </a:r>
                      <a:r>
                        <a:rPr kumimoji="0" lang="ru-RU" sz="18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курс лечения независимо от обеспечения по предыдущему рецепту</a:t>
                      </a:r>
                      <a:endParaRPr kumimoji="0" lang="ru-RU" sz="1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37779">
                <a:tc>
                  <a:txBody>
                    <a:bodyPr/>
                    <a:lstStyle/>
                    <a:p>
                      <a:pPr marL="455613" marR="0" lvl="0" indent="-3698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endParaRPr lang="ru-RU" sz="1800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Окончание года никак не влияет на действительность рецепта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абз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8 ,9 п. 6 Приказа Минздрава от 11.07.2017 N 403н )</a:t>
                      </a:r>
                      <a:endParaRPr lang="ru-RU" sz="1800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ОБЩЕСТВО ПАЦИЕНТОВ С ПЕРВИЧНЫМИ ИММУНОДЕФИЦИТАМИ САНКТ-ПЕТЕРБУРГА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 WWW.PID-SPB.RU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0557-EE11-49AE-BF82-F9C918871C2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3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Наименование препарата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84555"/>
          </a:xfrm>
        </p:spPr>
        <p:txBody>
          <a:bodyPr>
            <a:normAutofit fontScale="92500" lnSpcReduction="20000"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ru-RU" sz="2300" b="0" dirty="0" smtClean="0"/>
              <a:t>Чаще всего препарат указывается </a:t>
            </a:r>
            <a:r>
              <a:rPr lang="ru-RU" sz="2300" b="0" u="sng" dirty="0" smtClean="0"/>
              <a:t>по МНН </a:t>
            </a:r>
            <a:r>
              <a:rPr lang="ru-RU" sz="2300" b="0" dirty="0" smtClean="0"/>
              <a:t>(международное непатентованное </a:t>
            </a:r>
            <a:r>
              <a:rPr lang="ru-RU" sz="2300" b="0" dirty="0" smtClean="0"/>
              <a:t>наименование): </a:t>
            </a:r>
            <a:r>
              <a:rPr lang="en-US" sz="2300" b="0" dirty="0" err="1" smtClean="0"/>
              <a:t>immunoglobulini</a:t>
            </a:r>
            <a:r>
              <a:rPr lang="en-US" sz="2300" b="0" dirty="0" smtClean="0"/>
              <a:t> </a:t>
            </a:r>
            <a:r>
              <a:rPr lang="en-US" sz="2300" b="0" dirty="0" err="1" smtClean="0"/>
              <a:t>humahi</a:t>
            </a:r>
            <a:r>
              <a:rPr lang="en-US" sz="2300" b="0" dirty="0" smtClean="0"/>
              <a:t> </a:t>
            </a:r>
            <a:r>
              <a:rPr lang="en-US" sz="2300" b="0" dirty="0" err="1" smtClean="0"/>
              <a:t>normalis</a:t>
            </a:r>
            <a:r>
              <a:rPr lang="ru-RU" sz="2300" b="0" dirty="0" smtClean="0"/>
              <a:t>.</a:t>
            </a:r>
            <a:endParaRPr lang="ru-RU" sz="2300" b="0" dirty="0" smtClean="0"/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sz="2300" b="0" dirty="0" smtClean="0"/>
              <a:t>В отдельных случаях специалист может рекомендовать препарат определенного </a:t>
            </a:r>
            <a:r>
              <a:rPr lang="ru-RU" sz="2300" b="0" u="sng" dirty="0" smtClean="0"/>
              <a:t>торгового наименования</a:t>
            </a:r>
            <a:r>
              <a:rPr lang="ru-RU" sz="2300" b="0" dirty="0" smtClean="0"/>
              <a:t>:</a:t>
            </a:r>
          </a:p>
          <a:p>
            <a:pPr marL="802386" lvl="4" indent="-285750" algn="just">
              <a:buFont typeface="Wingdings" pitchFamily="2" charset="2"/>
              <a:buChar char="ü"/>
            </a:pPr>
            <a:r>
              <a:rPr lang="ru-RU" sz="2300" b="0" dirty="0" smtClean="0"/>
              <a:t>непереносимость препарата</a:t>
            </a:r>
          </a:p>
          <a:p>
            <a:pPr marL="802386" lvl="4" indent="-285750" algn="just">
              <a:buFont typeface="Wingdings" pitchFamily="2" charset="2"/>
              <a:buChar char="ü"/>
            </a:pPr>
            <a:r>
              <a:rPr lang="ru-RU" sz="2300" b="0" dirty="0" smtClean="0"/>
              <a:t>жизненные показания</a:t>
            </a:r>
          </a:p>
          <a:p>
            <a:pPr marL="268288" lvl="4" indent="-268288" algn="just">
              <a:buClrTx/>
              <a:buFont typeface="Wingdings" pitchFamily="2" charset="2"/>
              <a:buChar char="q"/>
            </a:pPr>
            <a:r>
              <a:rPr lang="ru-RU" sz="2300" b="0" dirty="0" smtClean="0"/>
              <a:t>Выписка рецепта по торговому наименованию  возможна по решению врачебной комиссии. </a:t>
            </a:r>
          </a:p>
          <a:p>
            <a:pPr marL="450850" lvl="4" indent="-447675" algn="just">
              <a:buNone/>
            </a:pPr>
            <a:r>
              <a:rPr lang="ru-RU" sz="1900" b="0" dirty="0" smtClean="0"/>
              <a:t>       (п. 4.7 приложения к Приказу </a:t>
            </a:r>
            <a:r>
              <a:rPr lang="ru-RU" sz="1900" b="0" dirty="0" err="1" smtClean="0"/>
              <a:t>Минздравсоцразвития</a:t>
            </a:r>
            <a:r>
              <a:rPr lang="ru-RU" sz="1900" b="0" dirty="0" smtClean="0"/>
              <a:t> РФ от   05.05.2012 № 502н)</a:t>
            </a:r>
          </a:p>
          <a:p>
            <a:pPr marL="346075" lvl="4" indent="-342900" algn="just">
              <a:buFont typeface="Wingdings" pitchFamily="2" charset="2"/>
              <a:buChar char="q"/>
            </a:pPr>
            <a:r>
              <a:rPr lang="ru-RU" sz="2300" dirty="0"/>
              <a:t>При этом ВК направляет в Росздравнадзор соответствующее сообщение, копию которого вкладывает в медицинскую </a:t>
            </a:r>
            <a:r>
              <a:rPr lang="ru-RU" sz="2300" dirty="0" smtClean="0"/>
              <a:t>карту пациента</a:t>
            </a:r>
            <a:endParaRPr lang="ru-RU" sz="2300" b="0" dirty="0" smtClean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ОБЩЕСТВО ПАЦИЕНТОВ С ПЕРВИЧНЫМИ ИММУНОДЕФИЦИТАМИ САНКТ-ПЕТЕРБУРГА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 WWW.PID-SPB.RU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0557-EE11-49AE-BF82-F9C918871C2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26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Типичные ошибки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3761"/>
              </p:ext>
            </p:extLst>
          </p:nvPr>
        </p:nvGraphicFramePr>
        <p:xfrm>
          <a:off x="467544" y="1100138"/>
          <a:ext cx="7992888" cy="2403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0471"/>
                <a:gridCol w="7282417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2"/>
                        </a:buBlip>
                      </a:pPr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Tx/>
                        <a:buBlip>
                          <a:blip r:embed="rId2"/>
                        </a:buBlip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marL="285750" indent="-285750">
                        <a:buFontTx/>
                        <a:buBlip>
                          <a:blip r:embed="rId2"/>
                        </a:buBlip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Отсутствие препарата на складе аптечной организации не является основанием для отказа в выдаче рецепта.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(п. 6.1. Письма Минздрава РФ от 17.12.2015 № 17-9/10/2-7699)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При неактивности поля для выбора препарата в программе врач заполняет рецепт от руки на типографском номерном бланке или на компьютере по форме N 148-1/у-06(л)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(п. 23 Приложения 3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Приказа № 4н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ОБЩЕСТВО ПАЦИЕНТОВ С ПЕРВИЧНЫМИ ИММУНОДЕФИЦИТАМИ САНКТ-ПЕТЕРБУРГА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 WWW.PID-SPB.RU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0557-EE11-49AE-BF82-F9C918871C2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19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Количество препарата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ru-RU" sz="1900" b="0" dirty="0" smtClean="0">
                <a:ea typeface="Verdana" pitchFamily="34" charset="0"/>
                <a:cs typeface="Verdana" pitchFamily="34" charset="0"/>
              </a:rPr>
              <a:t>Для </a:t>
            </a:r>
            <a:r>
              <a:rPr lang="ru-RU" sz="1900" b="0" dirty="0">
                <a:ea typeface="Verdana" pitchFamily="34" charset="0"/>
                <a:cs typeface="Verdana" pitchFamily="34" charset="0"/>
              </a:rPr>
              <a:t>лечения хронических заболеваний </a:t>
            </a:r>
            <a:r>
              <a:rPr lang="ru-RU" sz="1900" b="0" dirty="0" smtClean="0">
                <a:ea typeface="Verdana" pitchFamily="34" charset="0"/>
                <a:cs typeface="Verdana" pitchFamily="34" charset="0"/>
              </a:rPr>
              <a:t>рецепты </a:t>
            </a:r>
            <a:r>
              <a:rPr lang="ru-RU" sz="1900" b="0" dirty="0">
                <a:ea typeface="Verdana" pitchFamily="34" charset="0"/>
                <a:cs typeface="Verdana" pitchFamily="34" charset="0"/>
              </a:rPr>
              <a:t>гражданам, достигшим пенсионного возраста, инвалидам первой группы, детям-инвалидам, а также гражданам, страдающим хроническими заболеваниями, требующими длительного курсового лечения, </a:t>
            </a:r>
            <a:r>
              <a:rPr lang="ru-RU" sz="1900" b="0" dirty="0" smtClean="0">
                <a:ea typeface="Verdana" pitchFamily="34" charset="0"/>
                <a:cs typeface="Verdana" pitchFamily="34" charset="0"/>
              </a:rPr>
              <a:t>выписываются </a:t>
            </a:r>
            <a:r>
              <a:rPr lang="ru-RU" sz="1900" b="0" dirty="0">
                <a:ea typeface="Verdana" pitchFamily="34" charset="0"/>
                <a:cs typeface="Verdana" pitchFamily="34" charset="0"/>
              </a:rPr>
              <a:t>на </a:t>
            </a:r>
            <a:r>
              <a:rPr lang="ru-RU" sz="1900" b="0" u="sng" dirty="0">
                <a:ea typeface="Verdana" pitchFamily="34" charset="0"/>
                <a:cs typeface="Verdana" pitchFamily="34" charset="0"/>
              </a:rPr>
              <a:t>курс лечения до 90 </a:t>
            </a:r>
            <a:r>
              <a:rPr lang="ru-RU" sz="1900" b="0" u="sng" dirty="0" smtClean="0">
                <a:ea typeface="Verdana" pitchFamily="34" charset="0"/>
                <a:cs typeface="Verdana" pitchFamily="34" charset="0"/>
              </a:rPr>
              <a:t>дней</a:t>
            </a:r>
          </a:p>
          <a:p>
            <a:pPr marL="0" indent="0" algn="just"/>
            <a:r>
              <a:rPr lang="ru-RU" sz="1300" b="0" dirty="0" smtClean="0">
                <a:ea typeface="Verdana" pitchFamily="34" charset="0"/>
                <a:cs typeface="Verdana" pitchFamily="34" charset="0"/>
              </a:rPr>
              <a:t>        (п</a:t>
            </a:r>
            <a:r>
              <a:rPr lang="ru-RU" sz="1300" b="0" dirty="0">
                <a:ea typeface="Verdana" pitchFamily="34" charset="0"/>
                <a:cs typeface="Verdana" pitchFamily="34" charset="0"/>
              </a:rPr>
              <a:t>. </a:t>
            </a:r>
            <a:r>
              <a:rPr lang="ru-RU" sz="1300" b="0" dirty="0" smtClean="0">
                <a:ea typeface="Verdana" pitchFamily="34" charset="0"/>
                <a:cs typeface="Verdana" pitchFamily="34" charset="0"/>
              </a:rPr>
              <a:t>23 </a:t>
            </a:r>
            <a:r>
              <a:rPr lang="ru-RU" sz="1300" b="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Приказа № </a:t>
            </a:r>
            <a:r>
              <a:rPr lang="ru-RU" sz="1300" b="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4н)</a:t>
            </a:r>
            <a:endParaRPr lang="ru-RU" sz="1300" b="0" dirty="0">
              <a:ea typeface="Verdana" pitchFamily="34" charset="0"/>
              <a:cs typeface="Verdana" pitchFamily="34" charset="0"/>
            </a:endParaRPr>
          </a:p>
          <a:p>
            <a:pPr marL="0" indent="0" algn="just"/>
            <a:endParaRPr lang="ru-RU" sz="18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b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ОБЩЕСТВО ПАЦИЕНТОВ С ПЕРВИЧНЫМИ ИММУНОДЕФИЦИТАМИ САНКТ-ПЕТЕРБУРГА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 WWW.PID-SPB.RU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0557-EE11-49AE-BF82-F9C918871C2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41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2391</TotalTime>
  <Words>768</Words>
  <Application>Microsoft Office PowerPoint</Application>
  <PresentationFormat>Экран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Углы</vt:lpstr>
      <vt:lpstr>Общество пациентов  с первичными иммунодефицитами  санкт-петербурга </vt:lpstr>
      <vt:lpstr>Основания льготного обеспечения</vt:lpstr>
      <vt:lpstr>Прием ответственным по рецептам </vt:lpstr>
      <vt:lpstr>Амбулаторные Обследования </vt:lpstr>
      <vt:lpstr>срок действительности рецепта</vt:lpstr>
      <vt:lpstr>Типичные ошибки </vt:lpstr>
      <vt:lpstr>Наименование препарата</vt:lpstr>
      <vt:lpstr>Типичные ошибки</vt:lpstr>
      <vt:lpstr>Количество препарата</vt:lpstr>
      <vt:lpstr>Отметка врачебной комиссии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Общество пациентов с первичными иммунодефицитами</dc:title>
  <dc:creator>Julia</dc:creator>
  <cp:lastModifiedBy>Julia</cp:lastModifiedBy>
  <cp:revision>84</cp:revision>
  <dcterms:created xsi:type="dcterms:W3CDTF">2018-04-12T08:30:59Z</dcterms:created>
  <dcterms:modified xsi:type="dcterms:W3CDTF">2019-08-05T08:13:28Z</dcterms:modified>
</cp:coreProperties>
</file>